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Helvetica Neue"/>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HelveticaNeue-regular.fntdata"/><Relationship Id="rId14" Type="http://schemas.openxmlformats.org/officeDocument/2006/relationships/slide" Target="slides/slide9.xml"/><Relationship Id="rId17" Type="http://schemas.openxmlformats.org/officeDocument/2006/relationships/font" Target="fonts/HelveticaNeue-italic.fntdata"/><Relationship Id="rId16" Type="http://schemas.openxmlformats.org/officeDocument/2006/relationships/font" Target="fonts/HelveticaNeue-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HelveticaNeue-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29132?solr_nav%5Bid%5D=4cb3a7befc2282815ee8&amp;solr_nav%5Bpage%5D=4&amp;solr_nav%5Boffset%5D=7"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5E53-3lVw54"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eW4mLjQyVFQ"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IMianFroK_Y"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qcHnk1cuP_E"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dclibrary.or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d7cc5236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 name="Google Shape;35;gd7cc5236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About this lesson</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this lesson, students will learn how to research in the library by asking a librarian for help and by searching the library catalog using its digital search tools. Students are instructed how to use the filters within the library's search to narrow search results. Students then demonstrate their understanding of the use of the search filters by searching using the "Audience" filters, "Children" and/or "Young Adult".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ELA Standards: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W.5.8: Recall relevant information from experiences or gather relevant information from print and digital sources; summarize or paraphrase information in notes and finished work, and provide a list of sources.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W.4.8: Recall relevant information from experiences or gather relevant information from print and digital sources; take notes and categorize information, and provide a list of sources.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W.3.8: Recall information from experiences or gather information from print and digital sources; take brief notes on sources and sort evidence into provided categories.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DC Content Power Standards: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3.4.5: Identify and research outstanding statements of moral and civic principles made in Washington, D.C., as well as the leaders who delivered them, that contributed to the struggle to extend equal rights to all Americans (e.g., Lincoln and his second inaugural address, Frederick Douglass and his speech against lynching at the Metropolitan AME Church, Martin Luther King Jr. and his speeches at the Lincoln Memorial in 1957 and 1963, and Rodolfo “Corky” Gonzales at the Poor People’s March).</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4.7.7: Explain various reasons why people came to the colonies, including how both whites from Europe and blacks from Africa came to America as indentured servants who were released at the end of their indenture.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5.4.7:  Students identify prominent people and movements for social justice in the United Stated including: Frederick Douglass, the Grimke sisters, and William Lloyd Garrison and the abolishment of slavery.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5.14.3: Identify key leaders in the struggle to extend equal rights to all Americans through the decades (e.g., Mary McLeod Bethune, Ella Jo Baker, César Chávez, Frederick Douglass, Rodolfo “Corky” Gonzales, Charles Houston, Martin Luther King Jr., Thurgood Marshall, Carlos Montes, Baker Motley, Rosa Parks, Malcolm X, Eleanor Roosevelt, and Reies López Tijerina).</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e3c65531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ge3c65531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Teaching notes</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Suggested Pacing</a:t>
            </a:r>
            <a:r>
              <a:rPr lang="en">
                <a:solidFill>
                  <a:schemeClr val="dk1"/>
                </a:solidFill>
              </a:rPr>
              <a:t>: 1 minute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to students that in this lesson they will learn about how to find books, magazines, and other resources in their local library.</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e5441fc09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 name="Google Shape;48;ge5441fc09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Use an established classroom routine to pair students or move into small groups.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Turn and talk, "If you were going to the library to begin research on a specific topic, how would you start your search?"</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Allow students to discuss, then call on groups or individuals to share.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Tell students that there are two main ways to start their research in a library. They can ask the librarian or they can use the library computers to search the library catalog.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the library catalog is the collection of magazines and texts that are housed inside a library.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Children at Benning Branch Library</a:t>
            </a:r>
            <a:r>
              <a:rPr lang="en">
                <a:solidFill>
                  <a:schemeClr val="dk1"/>
                </a:solidFill>
              </a:rPr>
              <a:t>, DC Public Library Archives</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e5441fc096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e5441fc096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Play the video to remind students that librarians are in all libraries to help them find what they might need.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Click "View the original page" at the bottom of the slide to view the video in full screen.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needed, model how to ask about certain topics for students.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recognize that they can ask a librarian for help to get started on research in the library.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Use of the Library</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e5441fc09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e5441fc09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4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"In order to find the most relevant sources at the library, you will need to use the online catalog to locate books and other materials for your research. Let's watch to see how it works!"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Play the video to show students how to utilize the library catalog to find a book or magazine.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Click "View the original page" at the bottom of the slide to view the video in full screen.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needed, replay and/or model to demonstrate the process for different topics.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Make sure to point out the call number and explain that this is the number students can use to locate a book within the library.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understand how to locate texts using the library catalog.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recognize that the call number is used to locate a book within a library.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How to Search the Catalog</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e5441fc096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e5441fc096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because the DC Public Library has so many resources for students, their search may generate many results. To help narrow down their search, students can choose filters. In this case, the chosen filter is by "Audience."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means that students can select only books written for children or young adults to make sure they find books at an appropriate reading and interest level.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To filter by audience, tell students to scroll down through their search results until they see "Audience" in the left sidebar. Then they can check the box for "Children" and click "Include".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There is a video on the following slide demonstrating this.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understand how to locate texts using the library catalog filter, "Audience."</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e5441fc096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e5441fc096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needed, play video to demonstrate filtering search results by "Audience."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Click "View the original page" at the bottom of the slide to view the video in full screen.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understand how to locate texts using the library catalog filter, "Audience."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District of Columbia Public Library | Check it out!</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e5441fc096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e5441fc096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another useful way to filter results is by location to only see books that are located at a specific library building.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Watch the video modeling how to filter results by location and answer any questions students may have.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Note that there are many filters in the sidebar that students can use to help them find resources, including "Material Type" and "Format".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needed, look up which DC Public Library facility is closest for students to use.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understand how to locate texts using the library catalog filter for a specific library branch.</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Search Results for Washington D.C.</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e5441fc096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e5441fc096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8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Distribute devices to students. If there are not enough devices for each student, then students may share in small groups.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today students will continue to research Frederick Douglass.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Distribute an index card to each student.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Have each student navigate to the DCPL homepage at www.dclibrary.org.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Tell students that they will use the search feature to search the library online catalog for at least three sources to be used in their research on Fredrick Douglass.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Instruct students to use the left sidebar to narrow their search results with the Audience filters, "Children" or "Young Adult".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will record the title of each text as well as the call number of each source on the index card.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Collect completed index cards as a formative assessment.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record 2-3 titles and call numbers for texts related to Frederick Douglass.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use the search Audience filter "Children" or "Young Adult" to narrow search results.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"DC Public Library." Accessed Sept. 27, 2018.</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secHead">
  <p:cSld name="SECTION_HEADER">
    <p:spTree>
      <p:nvGrpSpPr>
        <p:cNvPr id="10" name="Shape 10"/>
        <p:cNvGrpSpPr/>
        <p:nvPr/>
      </p:nvGrpSpPr>
      <p:grpSpPr>
        <a:xfrm>
          <a:off x="0" y="0"/>
          <a:ext cx="0" cy="0"/>
          <a:chOff x="0" y="0"/>
          <a:chExt cx="0" cy="0"/>
        </a:xfrm>
      </p:grpSpPr>
      <p:sp>
        <p:nvSpPr>
          <p:cNvPr id="11" name="Google Shape;11;p2"/>
          <p:cNvSpPr txBox="1"/>
          <p:nvPr>
            <p:ph type="title"/>
          </p:nvPr>
        </p:nvSpPr>
        <p:spPr>
          <a:xfrm>
            <a:off x="358175" y="2150850"/>
            <a:ext cx="42753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5600"/>
              <a:buNone/>
              <a:defRPr sz="5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image" type="tx">
  <p:cSld name="TITLE_AND_BODY">
    <p:bg>
      <p:bgPr>
        <a:solidFill>
          <a:srgbClr val="005C66"/>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 name="Google Shape;15;p3"/>
          <p:cNvSpPr txBox="1"/>
          <p:nvPr>
            <p:ph idx="1" type="body"/>
          </p:nvPr>
        </p:nvSpPr>
        <p:spPr>
          <a:xfrm>
            <a:off x="311700" y="970350"/>
            <a:ext cx="3818700" cy="3751800"/>
          </a:xfrm>
          <a:prstGeom prst="rect">
            <a:avLst/>
          </a:prstGeom>
        </p:spPr>
        <p:txBody>
          <a:bodyPr anchorCtr="0" anchor="ctr" bIns="91425" lIns="91425" spcFirstLastPara="1" rIns="91425" wrap="square" tIns="91425">
            <a:spAutoFit/>
          </a:bodyPr>
          <a:lstStyle>
            <a:lvl1pPr indent="-381000" lvl="0" marL="457200">
              <a:spcBef>
                <a:spcPts val="0"/>
              </a:spcBef>
              <a:spcAft>
                <a:spcPts val="0"/>
              </a:spcAft>
              <a:buSzPts val="2400"/>
              <a:buChar char="●"/>
              <a:defRPr/>
            </a:lvl1pPr>
            <a:lvl2pPr indent="-368300" lvl="1" marL="914400">
              <a:spcBef>
                <a:spcPts val="1600"/>
              </a:spcBef>
              <a:spcAft>
                <a:spcPts val="0"/>
              </a:spcAft>
              <a:buSzPts val="2200"/>
              <a:buChar char="○"/>
              <a:defRPr sz="2200"/>
            </a:lvl2pPr>
            <a:lvl3pPr indent="-342900" lvl="2" marL="1371600">
              <a:spcBef>
                <a:spcPts val="1600"/>
              </a:spcBef>
              <a:spcAft>
                <a:spcPts val="0"/>
              </a:spcAft>
              <a:buSzPts val="1800"/>
              <a:buChar char="■"/>
              <a:defRPr/>
            </a:lvl3pPr>
            <a:lvl4pPr indent="-330200" lvl="3" marL="1828800">
              <a:spcBef>
                <a:spcPts val="1600"/>
              </a:spcBef>
              <a:spcAft>
                <a:spcPts val="0"/>
              </a:spcAft>
              <a:buSzPts val="16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lide">
  <p:cSld name="TITLE_AND_BODY_1">
    <p:bg>
      <p:bgPr>
        <a:solidFill>
          <a:srgbClr val="005C66"/>
        </a:solid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8" name="Google Shape;18;p4"/>
          <p:cNvPicPr preferRelativeResize="0"/>
          <p:nvPr/>
        </p:nvPicPr>
        <p:blipFill>
          <a:blip r:embed="rId2">
            <a:alphaModFix/>
          </a:blip>
          <a:stretch>
            <a:fillRect/>
          </a:stretch>
        </p:blipFill>
        <p:spPr>
          <a:xfrm>
            <a:off x="453175" y="970350"/>
            <a:ext cx="662400" cy="662400"/>
          </a:xfrm>
          <a:prstGeom prst="rect">
            <a:avLst/>
          </a:prstGeom>
          <a:noFill/>
          <a:ln>
            <a:noFill/>
          </a:ln>
        </p:spPr>
      </p:pic>
      <p:sp>
        <p:nvSpPr>
          <p:cNvPr id="19" name="Google Shape;19;p4"/>
          <p:cNvSpPr txBox="1"/>
          <p:nvPr>
            <p:ph idx="1" type="body"/>
          </p:nvPr>
        </p:nvSpPr>
        <p:spPr>
          <a:xfrm>
            <a:off x="1214300" y="970350"/>
            <a:ext cx="7617900" cy="3876900"/>
          </a:xfrm>
          <a:prstGeom prst="rect">
            <a:avLst/>
          </a:prstGeom>
        </p:spPr>
        <p:txBody>
          <a:bodyPr anchorCtr="0" anchor="t" bIns="91425" lIns="91425" spcFirstLastPara="1" rIns="91425" wrap="square" tIns="91425">
            <a:spAutoFit/>
          </a:bodyPr>
          <a:lstStyle>
            <a:lvl1pPr indent="-381000" lvl="0" marL="457200" rtl="0">
              <a:spcBef>
                <a:spcPts val="0"/>
              </a:spcBef>
              <a:spcAft>
                <a:spcPts val="0"/>
              </a:spcAft>
              <a:buSzPts val="2400"/>
              <a:buChar char="●"/>
              <a:defRPr/>
            </a:lvl1pPr>
            <a:lvl2pPr indent="-368300" lvl="1" marL="914400" rtl="0">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type="titleOnly">
  <p:cSld name="TITLE_ONLY">
    <p:spTree>
      <p:nvGrpSpPr>
        <p:cNvPr id="20" name="Shape 20"/>
        <p:cNvGrpSpPr/>
        <p:nvPr/>
      </p:nvGrpSpPr>
      <p:grpSpPr>
        <a:xfrm>
          <a:off x="0" y="0"/>
          <a:ext cx="0" cy="0"/>
          <a:chOff x="0" y="0"/>
          <a:chExt cx="0" cy="0"/>
        </a:xfrm>
      </p:grpSpPr>
      <p:sp>
        <p:nvSpPr>
          <p:cNvPr id="21" name="Google Shape;21;p5"/>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24300" y="3888400"/>
            <a:ext cx="4010100" cy="981000"/>
          </a:xfrm>
          <a:prstGeom prst="rect">
            <a:avLst/>
          </a:prstGeom>
        </p:spPr>
        <p:txBody>
          <a:bodyPr anchorCtr="0" anchor="t" bIns="91425" lIns="91425" spcFirstLastPara="1" rIns="91425" wrap="square" tIns="91425">
            <a:spAutoFit/>
          </a:bodyPr>
          <a:lstStyle>
            <a:lvl1pPr indent="-381000" lvl="0" marL="457200" algn="ctr">
              <a:spcBef>
                <a:spcPts val="0"/>
              </a:spcBef>
              <a:spcAft>
                <a:spcPts val="0"/>
              </a:spcAft>
              <a:buSzPts val="2400"/>
              <a:buChar char="●"/>
              <a:defRPr/>
            </a:lvl1pPr>
            <a:lvl2pPr indent="-368300" lvl="1" marL="914400" algn="ctr">
              <a:spcBef>
                <a:spcPts val="1600"/>
              </a:spcBef>
              <a:spcAft>
                <a:spcPts val="0"/>
              </a:spcAft>
              <a:buSzPts val="2200"/>
              <a:buChar char="○"/>
              <a:defRPr sz="2200"/>
            </a:lvl2pPr>
            <a:lvl3pPr indent="-355600" lvl="2" marL="1371600">
              <a:spcBef>
                <a:spcPts val="1600"/>
              </a:spcBef>
              <a:spcAft>
                <a:spcPts val="0"/>
              </a:spcAft>
              <a:buSzPts val="2000"/>
              <a:buChar char="■"/>
              <a:defRPr sz="2000"/>
            </a:lvl3pPr>
            <a:lvl4pPr indent="-342900" lvl="3" marL="1828800">
              <a:spcBef>
                <a:spcPts val="1600"/>
              </a:spcBef>
              <a:spcAft>
                <a:spcPts val="0"/>
              </a:spcAft>
              <a:buSzPts val="1800"/>
              <a:buChar char="●"/>
              <a:defRPr sz="18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23" name="Google Shape;23;p5"/>
          <p:cNvSpPr txBox="1"/>
          <p:nvPr>
            <p:ph idx="2" type="body"/>
          </p:nvPr>
        </p:nvSpPr>
        <p:spPr>
          <a:xfrm>
            <a:off x="4809500" y="3888400"/>
            <a:ext cx="4010100" cy="981000"/>
          </a:xfrm>
          <a:prstGeom prst="rect">
            <a:avLst/>
          </a:prstGeom>
        </p:spPr>
        <p:txBody>
          <a:bodyPr anchorCtr="0" anchor="t" bIns="91425" lIns="91425" spcFirstLastPara="1" rIns="91425" wrap="square" tIns="91425">
            <a:spAutoFit/>
          </a:bodyPr>
          <a:lstStyle>
            <a:lvl1pPr indent="-381000" lvl="0" marL="457200" rtl="0" algn="ctr">
              <a:spcBef>
                <a:spcPts val="0"/>
              </a:spcBef>
              <a:spcAft>
                <a:spcPts val="0"/>
              </a:spcAft>
              <a:buSzPts val="24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 name="Google Shape;24;p5"/>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spcBef>
                <a:spcPts val="1600"/>
              </a:spcBef>
              <a:spcAft>
                <a:spcPts val="0"/>
              </a:spcAft>
              <a:buSzPts val="2400"/>
              <a:buNone/>
              <a:defRPr sz="2400"/>
            </a:lvl2pPr>
            <a:lvl3pPr lvl="2">
              <a:spcBef>
                <a:spcPts val="1600"/>
              </a:spcBef>
              <a:spcAft>
                <a:spcPts val="0"/>
              </a:spcAft>
              <a:buSzPts val="2400"/>
              <a:buNone/>
              <a:defRPr sz="2400"/>
            </a:lvl3pPr>
            <a:lvl4pPr lvl="3">
              <a:spcBef>
                <a:spcPts val="1600"/>
              </a:spcBef>
              <a:spcAft>
                <a:spcPts val="0"/>
              </a:spcAft>
              <a:buSzPts val="2400"/>
              <a:buNone/>
              <a:defRPr sz="2400"/>
            </a:lvl4pPr>
            <a:lvl5pPr lvl="4">
              <a:spcBef>
                <a:spcPts val="1600"/>
              </a:spcBef>
              <a:spcAft>
                <a:spcPts val="0"/>
              </a:spcAft>
              <a:buSzPts val="2400"/>
              <a:buNone/>
              <a:defRPr sz="2400"/>
            </a:lvl5pPr>
            <a:lvl6pPr lvl="5">
              <a:spcBef>
                <a:spcPts val="1600"/>
              </a:spcBef>
              <a:spcAft>
                <a:spcPts val="0"/>
              </a:spcAft>
              <a:buSzPts val="2400"/>
              <a:buNone/>
              <a:defRPr sz="2400"/>
            </a:lvl6pPr>
            <a:lvl7pPr lvl="6">
              <a:spcBef>
                <a:spcPts val="1600"/>
              </a:spcBef>
              <a:spcAft>
                <a:spcPts val="0"/>
              </a:spcAft>
              <a:buSzPts val="2400"/>
              <a:buNone/>
              <a:defRPr sz="2400"/>
            </a:lvl7pPr>
            <a:lvl8pPr lvl="7">
              <a:spcBef>
                <a:spcPts val="1600"/>
              </a:spcBef>
              <a:spcAft>
                <a:spcPts val="0"/>
              </a:spcAft>
              <a:buSzPts val="2400"/>
              <a:buNone/>
              <a:defRPr sz="2400"/>
            </a:lvl8pPr>
            <a:lvl9pPr lvl="8">
              <a:spcBef>
                <a:spcPts val="1600"/>
              </a:spcBef>
              <a:spcAft>
                <a:spcPts val="1600"/>
              </a:spcAft>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1">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 type="body"/>
          </p:nvPr>
        </p:nvSpPr>
        <p:spPr>
          <a:xfrm>
            <a:off x="31170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8" name="Google Shape;28;p6"/>
          <p:cNvSpPr txBox="1"/>
          <p:nvPr>
            <p:ph idx="2" type="body"/>
          </p:nvPr>
        </p:nvSpPr>
        <p:spPr>
          <a:xfrm>
            <a:off x="472125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6"/>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2400"/>
              <a:buNone/>
              <a:defRPr/>
            </a:lvl1pPr>
            <a:lvl2pPr lvl="1" rtl="0">
              <a:spcBef>
                <a:spcPts val="1600"/>
              </a:spcBef>
              <a:spcAft>
                <a:spcPts val="0"/>
              </a:spcAft>
              <a:buSzPts val="2000"/>
              <a:buNone/>
              <a:defRPr/>
            </a:lvl2pPr>
            <a:lvl3pPr lvl="2" rtl="0">
              <a:spcBef>
                <a:spcPts val="1600"/>
              </a:spcBef>
              <a:spcAft>
                <a:spcPts val="0"/>
              </a:spcAft>
              <a:buSzPts val="1800"/>
              <a:buNone/>
              <a:defRPr/>
            </a:lvl3pPr>
            <a:lvl4pPr lvl="3" rtl="0">
              <a:spcBef>
                <a:spcPts val="1600"/>
              </a:spcBef>
              <a:spcAft>
                <a:spcPts val="0"/>
              </a:spcAft>
              <a:buSzPts val="16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image below">
  <p:cSld name="CUSTOM">
    <p:spTree>
      <p:nvGrpSpPr>
        <p:cNvPr id="30" name="Shape 30"/>
        <p:cNvGrpSpPr/>
        <p:nvPr/>
      </p:nvGrpSpPr>
      <p:grpSpPr>
        <a:xfrm>
          <a:off x="0" y="0"/>
          <a:ext cx="0" cy="0"/>
          <a:chOff x="0" y="0"/>
          <a:chExt cx="0" cy="0"/>
        </a:xfrm>
      </p:grpSpPr>
      <p:sp>
        <p:nvSpPr>
          <p:cNvPr id="31" name="Google Shape;31;p7"/>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7"/>
          <p:cNvSpPr txBox="1"/>
          <p:nvPr>
            <p:ph idx="1" type="subTitle"/>
          </p:nvPr>
        </p:nvSpPr>
        <p:spPr>
          <a:xfrm>
            <a:off x="397050" y="801575"/>
            <a:ext cx="83499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lgn="ctr">
              <a:spcBef>
                <a:spcPts val="1600"/>
              </a:spcBef>
              <a:spcAft>
                <a:spcPts val="0"/>
              </a:spcAft>
              <a:buSzPts val="2000"/>
              <a:buNone/>
              <a:defRPr/>
            </a:lvl2pPr>
            <a:lvl3pPr lvl="2" algn="ctr">
              <a:spcBef>
                <a:spcPts val="1600"/>
              </a:spcBef>
              <a:spcAft>
                <a:spcPts val="0"/>
              </a:spcAft>
              <a:buSzPts val="1800"/>
              <a:buNone/>
              <a:defRPr/>
            </a:lvl3pPr>
            <a:lvl4pPr lvl="3" algn="ctr">
              <a:spcBef>
                <a:spcPts val="1600"/>
              </a:spcBef>
              <a:spcAft>
                <a:spcPts val="0"/>
              </a:spcAft>
              <a:buSzPts val="1800"/>
              <a:buNone/>
              <a:defRPr sz="1800"/>
            </a:lvl4pPr>
            <a:lvl5pPr lvl="4" algn="ctr">
              <a:spcBef>
                <a:spcPts val="1600"/>
              </a:spcBef>
              <a:spcAft>
                <a:spcPts val="0"/>
              </a:spcAft>
              <a:buSzPts val="1800"/>
              <a:buNone/>
              <a:defRPr sz="1800"/>
            </a:lvl5pPr>
            <a:lvl6pPr lvl="5" algn="ctr">
              <a:spcBef>
                <a:spcPts val="1600"/>
              </a:spcBef>
              <a:spcAft>
                <a:spcPts val="0"/>
              </a:spcAft>
              <a:buSzPts val="1800"/>
              <a:buNone/>
              <a:defRPr sz="1800"/>
            </a:lvl6pPr>
            <a:lvl7pPr lvl="6" algn="ctr">
              <a:spcBef>
                <a:spcPts val="1600"/>
              </a:spcBef>
              <a:spcAft>
                <a:spcPts val="0"/>
              </a:spcAft>
              <a:buSzPts val="1800"/>
              <a:buNone/>
              <a:defRPr sz="1800"/>
            </a:lvl7pPr>
            <a:lvl8pPr lvl="7" algn="ctr">
              <a:spcBef>
                <a:spcPts val="1600"/>
              </a:spcBef>
              <a:spcAft>
                <a:spcPts val="0"/>
              </a:spcAft>
              <a:buSzPts val="1800"/>
              <a:buNone/>
              <a:defRPr sz="1800"/>
            </a:lvl8pPr>
            <a:lvl9pPr lvl="8" algn="ctr">
              <a:spcBef>
                <a:spcPts val="1600"/>
              </a:spcBef>
              <a:spcAft>
                <a:spcPts val="1600"/>
              </a:spcAft>
              <a:buSzPts val="18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5C66"/>
        </a:solidFill>
      </p:bgPr>
    </p:bg>
    <p:spTree>
      <p:nvGrpSpPr>
        <p:cNvPr id="5" name="Shape 5"/>
        <p:cNvGrpSpPr/>
        <p:nvPr/>
      </p:nvGrpSpPr>
      <p:grpSpPr>
        <a:xfrm>
          <a:off x="0" y="0"/>
          <a:ext cx="0" cy="0"/>
          <a:chOff x="0" y="0"/>
          <a:chExt cx="0" cy="0"/>
        </a:xfrm>
      </p:grpSpPr>
      <p:sp>
        <p:nvSpPr>
          <p:cNvPr id="6" name="Google Shape;6;p1"/>
          <p:cNvSpPr/>
          <p:nvPr/>
        </p:nvSpPr>
        <p:spPr>
          <a:xfrm>
            <a:off x="123575" y="109850"/>
            <a:ext cx="8897700" cy="4887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311700" y="1567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EF954A"/>
              </a:buClr>
              <a:buSzPts val="3300"/>
              <a:buFont typeface="Helvetica Neue"/>
              <a:buNone/>
              <a:defRPr sz="3300">
                <a:solidFill>
                  <a:srgbClr val="EF954A"/>
                </a:solidFill>
                <a:latin typeface="Helvetica Neue"/>
                <a:ea typeface="Helvetica Neue"/>
                <a:cs typeface="Helvetica Neue"/>
                <a:sym typeface="Helvetica Neue"/>
              </a:defRPr>
            </a:lvl1pPr>
            <a:lvl2pPr lvl="1">
              <a:spcBef>
                <a:spcPts val="0"/>
              </a:spcBef>
              <a:spcAft>
                <a:spcPts val="0"/>
              </a:spcAft>
              <a:buClr>
                <a:srgbClr val="EF954A"/>
              </a:buClr>
              <a:buSzPts val="2800"/>
              <a:buNone/>
              <a:defRPr sz="2800">
                <a:solidFill>
                  <a:srgbClr val="EF954A"/>
                </a:solidFill>
              </a:defRPr>
            </a:lvl2pPr>
            <a:lvl3pPr lvl="2">
              <a:spcBef>
                <a:spcPts val="0"/>
              </a:spcBef>
              <a:spcAft>
                <a:spcPts val="0"/>
              </a:spcAft>
              <a:buClr>
                <a:srgbClr val="EF954A"/>
              </a:buClr>
              <a:buSzPts val="2800"/>
              <a:buNone/>
              <a:defRPr sz="2800">
                <a:solidFill>
                  <a:srgbClr val="EF954A"/>
                </a:solidFill>
              </a:defRPr>
            </a:lvl3pPr>
            <a:lvl4pPr lvl="3">
              <a:spcBef>
                <a:spcPts val="0"/>
              </a:spcBef>
              <a:spcAft>
                <a:spcPts val="0"/>
              </a:spcAft>
              <a:buClr>
                <a:srgbClr val="EF954A"/>
              </a:buClr>
              <a:buSzPts val="2800"/>
              <a:buNone/>
              <a:defRPr sz="2800">
                <a:solidFill>
                  <a:srgbClr val="EF954A"/>
                </a:solidFill>
              </a:defRPr>
            </a:lvl4pPr>
            <a:lvl5pPr lvl="4">
              <a:spcBef>
                <a:spcPts val="0"/>
              </a:spcBef>
              <a:spcAft>
                <a:spcPts val="0"/>
              </a:spcAft>
              <a:buClr>
                <a:srgbClr val="EF954A"/>
              </a:buClr>
              <a:buSzPts val="2800"/>
              <a:buNone/>
              <a:defRPr sz="2800">
                <a:solidFill>
                  <a:srgbClr val="EF954A"/>
                </a:solidFill>
              </a:defRPr>
            </a:lvl5pPr>
            <a:lvl6pPr lvl="5">
              <a:spcBef>
                <a:spcPts val="0"/>
              </a:spcBef>
              <a:spcAft>
                <a:spcPts val="0"/>
              </a:spcAft>
              <a:buClr>
                <a:srgbClr val="EF954A"/>
              </a:buClr>
              <a:buSzPts val="2800"/>
              <a:buNone/>
              <a:defRPr sz="2800">
                <a:solidFill>
                  <a:srgbClr val="EF954A"/>
                </a:solidFill>
              </a:defRPr>
            </a:lvl6pPr>
            <a:lvl7pPr lvl="6">
              <a:spcBef>
                <a:spcPts val="0"/>
              </a:spcBef>
              <a:spcAft>
                <a:spcPts val="0"/>
              </a:spcAft>
              <a:buClr>
                <a:srgbClr val="EF954A"/>
              </a:buClr>
              <a:buSzPts val="2800"/>
              <a:buNone/>
              <a:defRPr sz="2800">
                <a:solidFill>
                  <a:srgbClr val="EF954A"/>
                </a:solidFill>
              </a:defRPr>
            </a:lvl7pPr>
            <a:lvl8pPr lvl="7">
              <a:spcBef>
                <a:spcPts val="0"/>
              </a:spcBef>
              <a:spcAft>
                <a:spcPts val="0"/>
              </a:spcAft>
              <a:buClr>
                <a:srgbClr val="EF954A"/>
              </a:buClr>
              <a:buSzPts val="2800"/>
              <a:buNone/>
              <a:defRPr sz="2800">
                <a:solidFill>
                  <a:srgbClr val="EF954A"/>
                </a:solidFill>
              </a:defRPr>
            </a:lvl8pPr>
            <a:lvl9pPr lvl="8">
              <a:spcBef>
                <a:spcPts val="0"/>
              </a:spcBef>
              <a:spcAft>
                <a:spcPts val="0"/>
              </a:spcAft>
              <a:buClr>
                <a:srgbClr val="EF954A"/>
              </a:buClr>
              <a:buSzPts val="2800"/>
              <a:buNone/>
              <a:defRPr sz="2800">
                <a:solidFill>
                  <a:srgbClr val="EF954A"/>
                </a:solidFill>
              </a:defRPr>
            </a:lvl9pPr>
          </a:lstStyle>
          <a:p/>
        </p:txBody>
      </p:sp>
      <p:sp>
        <p:nvSpPr>
          <p:cNvPr id="8" name="Google Shape;8;p1"/>
          <p:cNvSpPr txBox="1"/>
          <p:nvPr>
            <p:ph idx="1" type="body"/>
          </p:nvPr>
        </p:nvSpPr>
        <p:spPr>
          <a:xfrm>
            <a:off x="311700" y="823850"/>
            <a:ext cx="8520600" cy="3954600"/>
          </a:xfrm>
          <a:prstGeom prst="rect">
            <a:avLst/>
          </a:prstGeom>
          <a:noFill/>
          <a:ln>
            <a:noFill/>
          </a:ln>
        </p:spPr>
        <p:txBody>
          <a:bodyPr anchorCtr="0" anchor="ctr" bIns="91425" lIns="91425" spcFirstLastPara="1" rIns="91425" wrap="square" tIns="91425">
            <a:noAutofit/>
          </a:bodyPr>
          <a:lstStyle>
            <a:lvl1pPr indent="-381000" lvl="0" marL="457200">
              <a:lnSpc>
                <a:spcPct val="115000"/>
              </a:lnSpc>
              <a:spcBef>
                <a:spcPts val="0"/>
              </a:spcBef>
              <a:spcAft>
                <a:spcPts val="0"/>
              </a:spcAft>
              <a:buClr>
                <a:srgbClr val="005C66"/>
              </a:buClr>
              <a:buSzPts val="2400"/>
              <a:buFont typeface="Helvetica Neue"/>
              <a:buChar char="●"/>
              <a:defRPr sz="2400">
                <a:solidFill>
                  <a:srgbClr val="005C66"/>
                </a:solidFill>
                <a:latin typeface="Helvetica Neue"/>
                <a:ea typeface="Helvetica Neue"/>
                <a:cs typeface="Helvetica Neue"/>
                <a:sym typeface="Helvetica Neue"/>
              </a:defRPr>
            </a:lvl1pPr>
            <a:lvl2pPr indent="-355600" lvl="1" marL="914400">
              <a:lnSpc>
                <a:spcPct val="115000"/>
              </a:lnSpc>
              <a:spcBef>
                <a:spcPts val="1600"/>
              </a:spcBef>
              <a:spcAft>
                <a:spcPts val="0"/>
              </a:spcAft>
              <a:buClr>
                <a:srgbClr val="005C66"/>
              </a:buClr>
              <a:buSzPts val="2000"/>
              <a:buFont typeface="Helvetica Neue"/>
              <a:buChar char="○"/>
              <a:defRPr sz="2000">
                <a:solidFill>
                  <a:srgbClr val="005C66"/>
                </a:solidFill>
                <a:latin typeface="Helvetica Neue"/>
                <a:ea typeface="Helvetica Neue"/>
                <a:cs typeface="Helvetica Neue"/>
                <a:sym typeface="Helvetica Neue"/>
              </a:defRPr>
            </a:lvl2pPr>
            <a:lvl3pPr indent="-342900" lvl="2" marL="1371600">
              <a:lnSpc>
                <a:spcPct val="115000"/>
              </a:lnSpc>
              <a:spcBef>
                <a:spcPts val="1600"/>
              </a:spcBef>
              <a:spcAft>
                <a:spcPts val="0"/>
              </a:spcAft>
              <a:buClr>
                <a:srgbClr val="005C66"/>
              </a:buClr>
              <a:buSzPts val="1800"/>
              <a:buFont typeface="Helvetica Neue"/>
              <a:buChar char="■"/>
              <a:defRPr sz="1800">
                <a:solidFill>
                  <a:srgbClr val="005C66"/>
                </a:solidFill>
                <a:latin typeface="Helvetica Neue"/>
                <a:ea typeface="Helvetica Neue"/>
                <a:cs typeface="Helvetica Neue"/>
                <a:sym typeface="Helvetica Neue"/>
              </a:defRPr>
            </a:lvl3pPr>
            <a:lvl4pPr indent="-330200" lvl="3" marL="1828800">
              <a:lnSpc>
                <a:spcPct val="115000"/>
              </a:lnSpc>
              <a:spcBef>
                <a:spcPts val="1600"/>
              </a:spcBef>
              <a:spcAft>
                <a:spcPts val="0"/>
              </a:spcAft>
              <a:buClr>
                <a:srgbClr val="005C66"/>
              </a:buClr>
              <a:buSzPts val="1600"/>
              <a:buFont typeface="Helvetica Neue"/>
              <a:buChar char="●"/>
              <a:defRPr sz="1600">
                <a:solidFill>
                  <a:srgbClr val="005C66"/>
                </a:solidFill>
                <a:latin typeface="Helvetica Neue"/>
                <a:ea typeface="Helvetica Neue"/>
                <a:cs typeface="Helvetica Neue"/>
                <a:sym typeface="Helvetica Neue"/>
              </a:defRPr>
            </a:lvl4pPr>
            <a:lvl5pPr indent="-317500" lvl="4" marL="22860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5pPr>
            <a:lvl6pPr indent="-317500" lvl="5" marL="27432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6pPr>
            <a:lvl7pPr indent="-317500" lvl="6" marL="32004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7pPr>
            <a:lvl8pPr indent="-317500" lvl="7" marL="36576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8pPr>
            <a:lvl9pPr indent="-317500" lvl="8" marL="4114800">
              <a:lnSpc>
                <a:spcPct val="115000"/>
              </a:lnSpc>
              <a:spcBef>
                <a:spcPts val="1600"/>
              </a:spcBef>
              <a:spcAft>
                <a:spcPts val="1600"/>
              </a:spcAft>
              <a:buClr>
                <a:srgbClr val="EF954A"/>
              </a:buClr>
              <a:buSzPts val="1400"/>
              <a:buFont typeface="Helvetica Neue"/>
              <a:buChar char="■"/>
              <a:defRPr>
                <a:solidFill>
                  <a:srgbClr val="EF954A"/>
                </a:solidFill>
                <a:latin typeface="Helvetica Neue"/>
                <a:ea typeface="Helvetica Neue"/>
                <a:cs typeface="Helvetica Neue"/>
                <a:sym typeface="Helvetica Neue"/>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8"/>
          <p:cNvSpPr txBox="1"/>
          <p:nvPr>
            <p:ph type="title"/>
          </p:nvPr>
        </p:nvSpPr>
        <p:spPr>
          <a:xfrm>
            <a:off x="272975" y="1209600"/>
            <a:ext cx="4140900" cy="2724300"/>
          </a:xfrm>
          <a:prstGeom prst="rect">
            <a:avLst/>
          </a:prstGeom>
        </p:spPr>
        <p:txBody>
          <a:bodyPr anchorCtr="0" anchor="ctr" bIns="91425" lIns="91425" spcFirstLastPara="1" rIns="91425" wrap="square" tIns="91425">
            <a:spAutoFit/>
          </a:bodyPr>
          <a:lstStyle/>
          <a:p>
            <a:pPr indent="0" lvl="0" marL="0" rtl="0" algn="ctr">
              <a:lnSpc>
                <a:spcPct val="115000"/>
              </a:lnSpc>
              <a:spcBef>
                <a:spcPts val="0"/>
              </a:spcBef>
              <a:spcAft>
                <a:spcPts val="0"/>
              </a:spcAft>
              <a:buNone/>
            </a:pPr>
            <a:r>
              <a:rPr lang="en" sz="5000"/>
              <a:t>Researching at your Local Library</a:t>
            </a:r>
            <a:endParaRPr sz="5000"/>
          </a:p>
        </p:txBody>
      </p:sp>
      <p:sp>
        <p:nvSpPr>
          <p:cNvPr id="38" name="Google Shape;38;p8"/>
          <p:cNvSpPr txBox="1"/>
          <p:nvPr/>
        </p:nvSpPr>
        <p:spPr>
          <a:xfrm>
            <a:off x="492563" y="4278800"/>
            <a:ext cx="40065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solidFill>
                  <a:srgbClr val="005C66"/>
                </a:solidFill>
                <a:latin typeface="Helvetica Neue"/>
                <a:ea typeface="Helvetica Neue"/>
                <a:cs typeface="Helvetica Neue"/>
                <a:sym typeface="Helvetica Neue"/>
              </a:rPr>
              <a:t>How to Use Library: Elementary, Lesson 9</a:t>
            </a:r>
            <a:endParaRPr>
              <a:solidFill>
                <a:srgbClr val="005C66"/>
              </a:solidFill>
              <a:latin typeface="Helvetica Neue"/>
              <a:ea typeface="Helvetica Neue"/>
              <a:cs typeface="Helvetica Neue"/>
              <a:sym typeface="Helvetica Neue"/>
            </a:endParaRPr>
          </a:p>
        </p:txBody>
      </p:sp>
      <p:pic>
        <p:nvPicPr>
          <p:cNvPr id="39" name="Google Shape;39;p8"/>
          <p:cNvPicPr preferRelativeResize="0"/>
          <p:nvPr/>
        </p:nvPicPr>
        <p:blipFill>
          <a:blip r:embed="rId3">
            <a:alphaModFix/>
          </a:blip>
          <a:stretch>
            <a:fillRect/>
          </a:stretch>
        </p:blipFill>
        <p:spPr>
          <a:xfrm>
            <a:off x="4572000" y="958550"/>
            <a:ext cx="4272924" cy="3226383"/>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Guiding Question</a:t>
            </a:r>
            <a:endParaRPr/>
          </a:p>
        </p:txBody>
      </p:sp>
      <p:sp>
        <p:nvSpPr>
          <p:cNvPr id="45" name="Google Shape;45;p9"/>
          <p:cNvSpPr/>
          <p:nvPr/>
        </p:nvSpPr>
        <p:spPr>
          <a:xfrm>
            <a:off x="925800" y="1821950"/>
            <a:ext cx="7292400" cy="1619100"/>
          </a:xfrm>
          <a:prstGeom prst="wedgeRoundRectCallout">
            <a:avLst>
              <a:gd fmla="val 34273" name="adj1"/>
              <a:gd fmla="val 72423"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800"/>
              <a:t>How do I use print materials to do research</a:t>
            </a:r>
            <a:endParaRPr sz="2800"/>
          </a:p>
          <a:p>
            <a:pPr indent="0" lvl="0" marL="0" rtl="0" algn="ctr">
              <a:lnSpc>
                <a:spcPct val="115000"/>
              </a:lnSpc>
              <a:spcBef>
                <a:spcPts val="0"/>
              </a:spcBef>
              <a:spcAft>
                <a:spcPts val="0"/>
              </a:spcAft>
              <a:buNone/>
            </a:pPr>
            <a:r>
              <a:rPr lang="en" sz="2800"/>
              <a:t>at </a:t>
            </a:r>
            <a:r>
              <a:rPr b="1" lang="en" sz="2800"/>
              <a:t>my local library</a:t>
            </a:r>
            <a:r>
              <a:rPr lang="en" sz="2800"/>
              <a:t>?</a:t>
            </a:r>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10"/>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Introduction</a:t>
            </a:r>
            <a:endParaRPr/>
          </a:p>
        </p:txBody>
      </p:sp>
      <p:sp>
        <p:nvSpPr>
          <p:cNvPr id="51" name="Google Shape;51;p10"/>
          <p:cNvSpPr/>
          <p:nvPr/>
        </p:nvSpPr>
        <p:spPr>
          <a:xfrm>
            <a:off x="5886250" y="966125"/>
            <a:ext cx="2800200" cy="1469400"/>
          </a:xfrm>
          <a:prstGeom prst="wedgeRoundRectCallout">
            <a:avLst>
              <a:gd fmla="val -41089" name="adj1"/>
              <a:gd fmla="val 84363"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t>How do I research </a:t>
            </a:r>
            <a:r>
              <a:rPr b="1" lang="en" sz="2400"/>
              <a:t>in the library</a:t>
            </a:r>
            <a:r>
              <a:rPr lang="en" sz="2400"/>
              <a:t>?</a:t>
            </a:r>
            <a:endParaRPr sz="2400">
              <a:solidFill>
                <a:srgbClr val="000000"/>
              </a:solidFill>
            </a:endParaRPr>
          </a:p>
        </p:txBody>
      </p:sp>
      <p:pic>
        <p:nvPicPr>
          <p:cNvPr id="52" name="Google Shape;52;p10"/>
          <p:cNvPicPr preferRelativeResize="0"/>
          <p:nvPr/>
        </p:nvPicPr>
        <p:blipFill>
          <a:blip r:embed="rId3">
            <a:alphaModFix/>
          </a:blip>
          <a:stretch>
            <a:fillRect/>
          </a:stretch>
        </p:blipFill>
        <p:spPr>
          <a:xfrm>
            <a:off x="771650" y="1254199"/>
            <a:ext cx="4661524" cy="35198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1"/>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Ask a Librarian</a:t>
            </a:r>
            <a:endParaRPr/>
          </a:p>
        </p:txBody>
      </p:sp>
      <p:pic>
        <p:nvPicPr>
          <p:cNvPr id="58" name="Google Shape;58;p11"/>
          <p:cNvPicPr preferRelativeResize="0"/>
          <p:nvPr/>
        </p:nvPicPr>
        <p:blipFill>
          <a:blip r:embed="rId3">
            <a:alphaModFix/>
          </a:blip>
          <a:stretch>
            <a:fillRect/>
          </a:stretch>
        </p:blipFill>
        <p:spPr>
          <a:xfrm>
            <a:off x="1829050" y="989450"/>
            <a:ext cx="5485925" cy="38704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2"/>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Search the Catalog</a:t>
            </a:r>
            <a:endParaRPr/>
          </a:p>
        </p:txBody>
      </p:sp>
      <p:pic>
        <p:nvPicPr>
          <p:cNvPr id="64" name="Google Shape;64;p12"/>
          <p:cNvPicPr preferRelativeResize="0"/>
          <p:nvPr/>
        </p:nvPicPr>
        <p:blipFill>
          <a:blip r:embed="rId3">
            <a:alphaModFix/>
          </a:blip>
          <a:stretch>
            <a:fillRect/>
          </a:stretch>
        </p:blipFill>
        <p:spPr>
          <a:xfrm>
            <a:off x="1886774" y="1035450"/>
            <a:ext cx="5370450" cy="37952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3"/>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Filter by Audience</a:t>
            </a:r>
            <a:endParaRPr/>
          </a:p>
        </p:txBody>
      </p:sp>
      <p:pic>
        <p:nvPicPr>
          <p:cNvPr id="70" name="Google Shape;70;p13"/>
          <p:cNvPicPr preferRelativeResize="0"/>
          <p:nvPr/>
        </p:nvPicPr>
        <p:blipFill>
          <a:blip r:embed="rId3">
            <a:alphaModFix/>
          </a:blip>
          <a:stretch>
            <a:fillRect/>
          </a:stretch>
        </p:blipFill>
        <p:spPr>
          <a:xfrm>
            <a:off x="1679987" y="1020850"/>
            <a:ext cx="5784026" cy="38244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4"/>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Filter by Audience</a:t>
            </a:r>
            <a:endParaRPr/>
          </a:p>
        </p:txBody>
      </p:sp>
      <p:pic>
        <p:nvPicPr>
          <p:cNvPr id="76" name="Google Shape;76;p14"/>
          <p:cNvPicPr preferRelativeResize="0"/>
          <p:nvPr/>
        </p:nvPicPr>
        <p:blipFill>
          <a:blip r:embed="rId3">
            <a:alphaModFix/>
          </a:blip>
          <a:stretch>
            <a:fillRect/>
          </a:stretch>
        </p:blipFill>
        <p:spPr>
          <a:xfrm>
            <a:off x="1802838" y="936775"/>
            <a:ext cx="5538326" cy="38793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5"/>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Filter by Location</a:t>
            </a:r>
            <a:endParaRPr/>
          </a:p>
        </p:txBody>
      </p:sp>
      <p:pic>
        <p:nvPicPr>
          <p:cNvPr id="82" name="Google Shape;82;p15"/>
          <p:cNvPicPr preferRelativeResize="0"/>
          <p:nvPr/>
        </p:nvPicPr>
        <p:blipFill>
          <a:blip r:embed="rId3">
            <a:alphaModFix/>
          </a:blip>
          <a:stretch>
            <a:fillRect/>
          </a:stretch>
        </p:blipFill>
        <p:spPr>
          <a:xfrm>
            <a:off x="1807613" y="939425"/>
            <a:ext cx="5528775" cy="38912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Express Your Understanding</a:t>
            </a:r>
            <a:endParaRPr/>
          </a:p>
        </p:txBody>
      </p:sp>
      <p:sp>
        <p:nvSpPr>
          <p:cNvPr id="88" name="Google Shape;88;p16"/>
          <p:cNvSpPr/>
          <p:nvPr/>
        </p:nvSpPr>
        <p:spPr>
          <a:xfrm>
            <a:off x="477425" y="1154100"/>
            <a:ext cx="2760300" cy="2404200"/>
          </a:xfrm>
          <a:prstGeom prst="wedgeRoundRectCallout">
            <a:avLst>
              <a:gd fmla="val 40485" name="adj1"/>
              <a:gd fmla="val 65777"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200"/>
              <a:t>What else can I learn by searching the keyword Frederick Douglass?</a:t>
            </a:r>
            <a:endParaRPr sz="2200"/>
          </a:p>
        </p:txBody>
      </p:sp>
      <p:pic>
        <p:nvPicPr>
          <p:cNvPr id="89" name="Google Shape;89;p16"/>
          <p:cNvPicPr preferRelativeResize="0"/>
          <p:nvPr/>
        </p:nvPicPr>
        <p:blipFill>
          <a:blip r:embed="rId3">
            <a:alphaModFix/>
          </a:blip>
          <a:stretch>
            <a:fillRect/>
          </a:stretch>
        </p:blipFill>
        <p:spPr>
          <a:xfrm>
            <a:off x="3722725" y="1472950"/>
            <a:ext cx="5109575" cy="32273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